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8E79E44-43DA-4E19-B59E-0E9FF4E5A4A8}" type="datetimeFigureOut">
              <a:rPr lang="en-CA" smtClean="0"/>
              <a:pPr/>
              <a:t>01/08/2011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E26D258-7934-4AF7-8592-BBEC7B480EC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DDTC &amp; Reform Overview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FISWG Export Control Conference</a:t>
            </a:r>
          </a:p>
          <a:p>
            <a:r>
              <a:rPr lang="en-CA" dirty="0" smtClean="0"/>
              <a:t>August 4, 2011</a:t>
            </a:r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686236"/>
            <a:ext cx="8229600" cy="685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Barbara Clements &amp; Associates, Inc.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372036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Trade Compliance:  Changing the Way You Do Business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/>
          <a:lstStyle/>
          <a:p>
            <a:r>
              <a:rPr lang="en-CA" dirty="0" smtClean="0"/>
              <a:t>DDTC= Directorate of Defense Trade Controls</a:t>
            </a:r>
          </a:p>
          <a:p>
            <a:r>
              <a:rPr lang="en-CA" dirty="0" smtClean="0"/>
              <a:t>DTCL = Defense Trade Controls Licensing</a:t>
            </a:r>
          </a:p>
          <a:p>
            <a:r>
              <a:rPr lang="en-CA" dirty="0" smtClean="0"/>
              <a:t>DTCC = Defense Trade Controls Compliance</a:t>
            </a:r>
          </a:p>
          <a:p>
            <a:r>
              <a:rPr lang="en-CA" dirty="0" smtClean="0"/>
              <a:t>USML = United States Munitions List</a:t>
            </a:r>
          </a:p>
          <a:p>
            <a:pPr lvl="1"/>
            <a:r>
              <a:rPr lang="en-CA" sz="2000" dirty="0" smtClean="0"/>
              <a:t>XXI Categories, including Significant Military Equipment (SME)</a:t>
            </a:r>
          </a:p>
          <a:p>
            <a:pPr lvl="1"/>
            <a:r>
              <a:rPr lang="en-CA" sz="2000" dirty="0" smtClean="0"/>
              <a:t>Licensing and Agreements</a:t>
            </a:r>
          </a:p>
          <a:p>
            <a:r>
              <a:rPr lang="en-CA" dirty="0" smtClean="0"/>
              <a:t>ITAR = International Traffic in Arms </a:t>
            </a:r>
            <a:r>
              <a:rPr lang="en-CA" sz="2600" dirty="0" smtClean="0"/>
              <a:t>Regulations</a:t>
            </a:r>
          </a:p>
          <a:p>
            <a:pPr algn="ctr">
              <a:spcBef>
                <a:spcPts val="1200"/>
              </a:spcBef>
              <a:buNone/>
            </a:pPr>
            <a:r>
              <a:rPr lang="en-CA" sz="2600" b="1" i="1" dirty="0" smtClean="0"/>
              <a:t>Both Import and Export Requirements</a:t>
            </a:r>
            <a:endParaRPr lang="en-CA" sz="26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Department of State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7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Bureau of Industry and Security (BIS)</a:t>
            </a:r>
          </a:p>
          <a:p>
            <a:r>
              <a:rPr lang="en-CA" dirty="0" smtClean="0"/>
              <a:t>Bureau of Alcohol, Tobacco, Firearms &amp; Explosives (BATFE)</a:t>
            </a:r>
          </a:p>
          <a:p>
            <a:r>
              <a:rPr lang="en-CA" dirty="0" smtClean="0"/>
              <a:t>Nuclear Regulatory Commission (NRC)</a:t>
            </a:r>
          </a:p>
          <a:p>
            <a:r>
              <a:rPr lang="en-CA" dirty="0" smtClean="0"/>
              <a:t>Drug Enforcement Agency (DEA)</a:t>
            </a:r>
          </a:p>
          <a:p>
            <a:r>
              <a:rPr lang="en-CA" dirty="0" smtClean="0"/>
              <a:t>Food and Drug Administration (FDA)</a:t>
            </a:r>
          </a:p>
          <a:p>
            <a:r>
              <a:rPr lang="en-CA" dirty="0" smtClean="0"/>
              <a:t>Customs and Border Protection (CBP)</a:t>
            </a:r>
          </a:p>
          <a:p>
            <a:r>
              <a:rPr lang="en-CA" dirty="0" smtClean="0"/>
              <a:t>Foreign Trade Regulations (FTR)</a:t>
            </a:r>
          </a:p>
          <a:p>
            <a:r>
              <a:rPr lang="en-CA" dirty="0" smtClean="0"/>
              <a:t>Other considerations:</a:t>
            </a:r>
          </a:p>
          <a:p>
            <a:pPr lvl="1"/>
            <a:r>
              <a:rPr lang="en-CA" dirty="0" smtClean="0"/>
              <a:t>WEEE directive – Europe</a:t>
            </a:r>
          </a:p>
          <a:p>
            <a:pPr lvl="1"/>
            <a:r>
              <a:rPr lang="en-CA" dirty="0" smtClean="0"/>
              <a:t>REA</a:t>
            </a:r>
            <a:r>
              <a:rPr lang="en-CA" b="1" dirty="0" smtClean="0"/>
              <a:t>CH</a:t>
            </a:r>
            <a:r>
              <a:rPr lang="en-CA" dirty="0" smtClean="0"/>
              <a:t> - Europe </a:t>
            </a:r>
          </a:p>
          <a:p>
            <a:pPr lvl="1"/>
            <a:r>
              <a:rPr lang="en-CA" dirty="0" err="1" smtClean="0"/>
              <a:t>RoHS</a:t>
            </a:r>
            <a:r>
              <a:rPr lang="en-CA" dirty="0" smtClean="0"/>
              <a:t> directive - global requirement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Government Agencies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en-CA" sz="2400" b="1" u="sng" dirty="0" smtClean="0"/>
              <a:t>July 15, 2011 the export reform was announced</a:t>
            </a:r>
            <a:r>
              <a:rPr lang="en-CA" sz="2400" u="sng" dirty="0" smtClean="0"/>
              <a:t>:</a:t>
            </a:r>
          </a:p>
          <a:p>
            <a:r>
              <a:rPr lang="en-CA" dirty="0" smtClean="0"/>
              <a:t>USML Category VII (tanks &amp; military vehicles) targeted for review;</a:t>
            </a:r>
          </a:p>
          <a:p>
            <a:r>
              <a:rPr lang="en-CA" dirty="0" smtClean="0"/>
              <a:t>30,000 ITAR licenses to be moved to Commerce’s jurisdiction by end of 2011;</a:t>
            </a:r>
          </a:p>
          <a:p>
            <a:r>
              <a:rPr lang="en-CA" dirty="0" smtClean="0"/>
              <a:t>The remaining Categories to be reviewed by the end of 2012; and</a:t>
            </a:r>
          </a:p>
          <a:p>
            <a:r>
              <a:rPr lang="en-CA" dirty="0" smtClean="0"/>
              <a:t>All nuts, bolts, screws and other misc. Parts are being reviewed for transfer to Commerce’s jurisdiction (CCL).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Reform Review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397</TotalTime>
  <Words>225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DDTC &amp; Reform Overview</vt:lpstr>
      <vt:lpstr>Department of State</vt:lpstr>
      <vt:lpstr>Other Government Agencies</vt:lpstr>
      <vt:lpstr>Reform Review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DDTC &amp; Reform Overview</dc:title>
  <dc:creator>Smith</dc:creator>
  <cp:lastModifiedBy>Smith</cp:lastModifiedBy>
  <cp:revision>7</cp:revision>
  <dcterms:created xsi:type="dcterms:W3CDTF">2011-08-01T13:39:26Z</dcterms:created>
  <dcterms:modified xsi:type="dcterms:W3CDTF">2011-08-01T20:26:31Z</dcterms:modified>
</cp:coreProperties>
</file>